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8" r:id="rId3"/>
    <p:sldId id="315" r:id="rId4"/>
    <p:sldId id="287" r:id="rId5"/>
    <p:sldId id="316" r:id="rId6"/>
    <p:sldId id="318" r:id="rId7"/>
    <p:sldId id="317" r:id="rId8"/>
    <p:sldId id="311" r:id="rId9"/>
    <p:sldId id="288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319" r:id="rId18"/>
    <p:sldId id="320" r:id="rId19"/>
    <p:sldId id="291" r:id="rId20"/>
    <p:sldId id="298" r:id="rId21"/>
    <p:sldId id="299" r:id="rId22"/>
    <p:sldId id="300" r:id="rId23"/>
    <p:sldId id="301" r:id="rId24"/>
    <p:sldId id="302" r:id="rId25"/>
    <p:sldId id="303" r:id="rId26"/>
    <p:sldId id="305" r:id="rId27"/>
    <p:sldId id="306" r:id="rId28"/>
    <p:sldId id="304" r:id="rId29"/>
    <p:sldId id="307" r:id="rId30"/>
    <p:sldId id="309" r:id="rId31"/>
    <p:sldId id="308" r:id="rId32"/>
    <p:sldId id="312" r:id="rId33"/>
    <p:sldId id="310" r:id="rId34"/>
    <p:sldId id="314" r:id="rId35"/>
  </p:sldIdLst>
  <p:sldSz cx="9144000" cy="5143500" type="screen16x9"/>
  <p:notesSz cx="6858000" cy="9144000"/>
  <p:embeddedFontLst>
    <p:embeddedFont>
      <p:font typeface="Fira Sans Extra Condensed SemiBold" charset="0"/>
      <p:regular r:id="rId37"/>
      <p:bold r:id="rId38"/>
      <p:italic r:id="rId39"/>
      <p:boldItalic r:id="rId40"/>
    </p:embeddedFont>
    <p:embeddedFont>
      <p:font typeface="Roboto" charset="0"/>
      <p:regular r:id="rId41"/>
      <p:bold r:id="rId42"/>
      <p:italic r:id="rId43"/>
      <p:boldItalic r:id="rId44"/>
    </p:embeddedFont>
    <p:embeddedFont>
      <p:font typeface="Fira Sans Medium" charset="0"/>
      <p:regular r:id="rId45"/>
      <p:bold r:id="rId46"/>
      <p:italic r:id="rId47"/>
      <p:boldItalic r:id="rId48"/>
    </p:embeddedFont>
    <p:embeddedFont>
      <p:font typeface="Fira Sans" charset="0"/>
      <p:regular r:id="rId49"/>
      <p:bold r:id="rId50"/>
      <p:italic r:id="rId51"/>
      <p:boldItalic r:id="rId52"/>
    </p:embeddedFont>
    <p:embeddedFont>
      <p:font typeface="Cairo" charset="0"/>
      <p:regular r:id="rId53"/>
      <p:bold r:id="rId54"/>
    </p:embeddedFont>
    <p:embeddedFont>
      <p:font typeface="Space Grotesk Medium" charset="0"/>
      <p:regular r:id="rId55"/>
      <p:bold r:id="rId56"/>
    </p:embeddedFont>
    <p:embeddedFont>
      <p:font typeface="Raleway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3FE"/>
    <a:srgbClr val="1A56FE"/>
    <a:srgbClr val="0645A4"/>
    <a:srgbClr val="10A5F5"/>
    <a:srgbClr val="0C71F5"/>
    <a:srgbClr val="0859C6"/>
    <a:srgbClr val="00DB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979" autoAdjust="0"/>
    <p:restoredTop sz="94660"/>
  </p:normalViewPr>
  <p:slideViewPr>
    <p:cSldViewPr snapToGrid="0">
      <p:cViewPr>
        <p:scale>
          <a:sx n="100" d="100"/>
          <a:sy n="100" d="100"/>
        </p:scale>
        <p:origin x="-1205" y="-259"/>
      </p:cViewPr>
      <p:guideLst>
        <p:guide orient="horz" pos="259"/>
        <p:guide orient="horz" pos="2984"/>
        <p:guide orient="horz" pos="504"/>
        <p:guide pos="288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1899324262"/>
      </p:ext>
    </p:extLst>
  </p:cSld>
  <p:clrMapOvr>
    <a:masterClrMapping/>
  </p:clrMapOvr>
  <p:transition spd="med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000" b="1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ransition spd="med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med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</p:sldLayoutIdLst>
  <p:transition spd="med" advClick="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5556584" y="1082320"/>
            <a:ext cx="3014512" cy="2645083"/>
            <a:chOff x="2523825" y="1354400"/>
            <a:chExt cx="3558850" cy="3148268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907680" y="4336449"/>
              <a:ext cx="3124176" cy="166219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085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4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49" y="3353910"/>
              <a:ext cx="367483" cy="649987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215290" y="2465609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651714" y="2099387"/>
              <a:ext cx="254975" cy="254951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92506" y="1347536"/>
            <a:ext cx="5268494" cy="27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400" dirty="0" smtClean="0">
                <a:solidFill>
                  <a:srgbClr val="00002A"/>
                </a:solidFill>
                <a:highlight>
                  <a:srgbClr val="FFFFFF"/>
                </a:highlight>
                <a:latin typeface="Times New Roman" pitchFamily="18" charset="0"/>
                <a:ea typeface="Fira Sans Extra Condensed SemiBold"/>
                <a:cs typeface="Times New Roman" pitchFamily="18" charset="0"/>
                <a:sym typeface="Fira Sans Extra Condensed SemiBold"/>
              </a:rPr>
              <a:t>Дипломски рад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r-Cyrl-RS" sz="2400" dirty="0" smtClean="0">
              <a:solidFill>
                <a:srgbClr val="00002A"/>
              </a:solidFill>
              <a:highlight>
                <a:srgbClr val="FFFFFF"/>
              </a:highlight>
              <a:latin typeface="Times New Roman" pitchFamily="18" charset="0"/>
              <a:ea typeface="Fira Sans Extra Condensed SemiBold"/>
              <a:cs typeface="Times New Roman" pitchFamily="18" charset="0"/>
              <a:sym typeface="Fira Sans Extra Condense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dirty="0" smtClean="0">
                <a:solidFill>
                  <a:srgbClr val="00002A"/>
                </a:solidFill>
                <a:highlight>
                  <a:srgbClr val="FFFFFF"/>
                </a:highlight>
                <a:latin typeface="Times New Roman" pitchFamily="18" charset="0"/>
                <a:ea typeface="Fira Sans Extra Condensed SemiBold"/>
                <a:cs typeface="Times New Roman" pitchFamily="18" charset="0"/>
                <a:sym typeface="Fira Sans Extra Condensed SemiBold"/>
              </a:rPr>
              <a:t>Развој апликације за руковођење научним семинаром</a:t>
            </a:r>
          </a:p>
        </p:txBody>
      </p:sp>
      <p:sp>
        <p:nvSpPr>
          <p:cNvPr id="165" name="Google Shape;165;p13"/>
          <p:cNvSpPr txBox="1"/>
          <p:nvPr/>
        </p:nvSpPr>
        <p:spPr>
          <a:xfrm>
            <a:off x="5716719" y="4528198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500" dirty="0" smtClean="0">
                <a:latin typeface="Times New Roman" pitchFamily="18" charset="0"/>
                <a:ea typeface="Roboto"/>
                <a:cs typeface="Times New Roman" pitchFamily="18" charset="0"/>
                <a:sym typeface="Roboto"/>
              </a:rPr>
              <a:t>Студент: Јована Мика</a:t>
            </a:r>
            <a:endParaRPr sz="1600">
              <a:latin typeface="Times New Roman" pitchFamily="18" charset="0"/>
              <a:ea typeface="Roboto"/>
              <a:cs typeface="Times New Roman" pitchFamily="18" charset="0"/>
              <a:sym typeface="Roboto"/>
            </a:endParaRPr>
          </a:p>
        </p:txBody>
      </p:sp>
      <p:pic>
        <p:nvPicPr>
          <p:cNvPr id="166" name="Picture 165" descr="logo.png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5378" y="259156"/>
            <a:ext cx="513043" cy="513043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828698" y="226881"/>
            <a:ext cx="30457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smtClean="0">
                <a:latin typeface="Times New Roman" pitchFamily="18" charset="0"/>
                <a:cs typeface="Times New Roman" pitchFamily="18" charset="0"/>
              </a:rPr>
              <a:t>Универзитет у Бањој Луци</a:t>
            </a:r>
          </a:p>
          <a:p>
            <a:r>
              <a:rPr lang="ru-RU" sz="900" dirty="0" smtClean="0">
                <a:latin typeface="Times New Roman" pitchFamily="18" charset="0"/>
                <a:cs typeface="Times New Roman" pitchFamily="18" charset="0"/>
              </a:rPr>
              <a:t> Природно-математички факултет</a:t>
            </a:r>
          </a:p>
          <a:p>
            <a:r>
              <a:rPr lang="ru-RU" sz="900" dirty="0" smtClean="0">
                <a:latin typeface="Times New Roman" pitchFamily="18" charset="0"/>
                <a:cs typeface="Times New Roman" pitchFamily="18" charset="0"/>
              </a:rPr>
              <a:t> Студијски програм Математика и информатика</a:t>
            </a:r>
            <a:endParaRPr lang="en-US" sz="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" name="Google Shape;147;p13"/>
          <p:cNvSpPr/>
          <p:nvPr/>
        </p:nvSpPr>
        <p:spPr>
          <a:xfrm rot="5400000">
            <a:off x="8242866" y="2310455"/>
            <a:ext cx="225357" cy="446677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rgbClr val="10A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59;p13"/>
          <p:cNvSpPr/>
          <p:nvPr/>
        </p:nvSpPr>
        <p:spPr>
          <a:xfrm>
            <a:off x="8521179" y="2289480"/>
            <a:ext cx="175063" cy="158687"/>
          </a:xfrm>
          <a:custGeom>
            <a:avLst/>
            <a:gdLst/>
            <a:ahLst/>
            <a:cxnLst/>
            <a:rect l="l" t="t" r="r" b="b"/>
            <a:pathLst>
              <a:path w="8267" h="7555" extrusionOk="0">
                <a:moveTo>
                  <a:pt x="4134" y="1"/>
                </a:moveTo>
                <a:cubicBezTo>
                  <a:pt x="3168" y="1"/>
                  <a:pt x="2202" y="373"/>
                  <a:pt x="1458" y="1117"/>
                </a:cubicBezTo>
                <a:cubicBezTo>
                  <a:pt x="1" y="2574"/>
                  <a:pt x="1" y="4981"/>
                  <a:pt x="1458" y="6438"/>
                </a:cubicBezTo>
                <a:cubicBezTo>
                  <a:pt x="2202" y="7182"/>
                  <a:pt x="3168" y="7554"/>
                  <a:pt x="4134" y="7554"/>
                </a:cubicBezTo>
                <a:cubicBezTo>
                  <a:pt x="5100" y="7554"/>
                  <a:pt x="6065" y="7182"/>
                  <a:pt x="6810" y="6438"/>
                </a:cubicBezTo>
                <a:cubicBezTo>
                  <a:pt x="8266" y="4981"/>
                  <a:pt x="8266" y="2574"/>
                  <a:pt x="6810" y="1117"/>
                </a:cubicBezTo>
                <a:cubicBezTo>
                  <a:pt x="6065" y="373"/>
                  <a:pt x="5100" y="1"/>
                  <a:pt x="4134" y="1"/>
                </a:cubicBezTo>
                <a:close/>
              </a:path>
            </a:pathLst>
          </a:custGeom>
          <a:solidFill>
            <a:srgbClr val="10A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56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99206">
            <a:off x="-1755708" y="3558275"/>
            <a:ext cx="4544910" cy="21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gist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28" y="985520"/>
            <a:ext cx="7170656" cy="33121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7100" y="165625"/>
            <a:ext cx="8520600" cy="572700"/>
          </a:xfrm>
        </p:spPr>
        <p:txBody>
          <a:bodyPr/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Модул за регистрацију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998793"/>
            <a:ext cx="7895590" cy="3618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6250" y="102125"/>
            <a:ext cx="8356600" cy="572700"/>
          </a:xfrm>
        </p:spPr>
        <p:txBody>
          <a:bodyPr/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Модул за пријаву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Кориснички профил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200" y="1054100"/>
            <a:ext cx="6629401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Опција за уређивање профила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077" y="1150412"/>
            <a:ext cx="6644323" cy="342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8847" y="121282"/>
            <a:ext cx="8679898" cy="793118"/>
          </a:xfrm>
        </p:spPr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Опција за слање захтјева за додавање објаве</a:t>
            </a:r>
            <a:br>
              <a:rPr lang="sr-Cyrl-R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sr-Cyrl-RS" sz="1800" dirty="0" smtClean="0">
                <a:latin typeface="Times New Roman" pitchFamily="18" charset="0"/>
                <a:cs typeface="Times New Roman" pitchFamily="18" charset="0"/>
              </a:rPr>
              <a:t>  (улога: Предавач)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7690" y="1181100"/>
            <a:ext cx="6449948" cy="340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8997" y="412751"/>
            <a:ext cx="8679898" cy="831850"/>
          </a:xfrm>
        </p:spPr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Опција за слање захтјева за додавање објаве   </a:t>
            </a:r>
          </a:p>
          <a:p>
            <a:r>
              <a:rPr lang="sr-Cyrl-RS" sz="1800" dirty="0" smtClean="0">
                <a:latin typeface="Times New Roman" pitchFamily="18" charset="0"/>
                <a:cs typeface="Times New Roman" pitchFamily="18" charset="0"/>
              </a:rPr>
              <a:t>    ( улога: Предавач)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677" y="1247710"/>
            <a:ext cx="6894904" cy="32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6297" y="254633"/>
            <a:ext cx="8679898" cy="450218"/>
          </a:xfrm>
        </p:spPr>
        <p:txBody>
          <a:bodyPr>
            <a:normAutofit fontScale="25000" lnSpcReduction="20000"/>
          </a:bodyPr>
          <a:lstStyle/>
          <a:p>
            <a:endParaRPr lang="sr-Cyrl-R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r-Cyrl-RS" sz="11200" dirty="0" smtClean="0">
                <a:latin typeface="Times New Roman" pitchFamily="18" charset="0"/>
                <a:cs typeface="Times New Roman" pitchFamily="18" charset="0"/>
              </a:rPr>
              <a:t>Опција за слање захтјева за додавање објаве   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927" y="803775"/>
            <a:ext cx="3824923" cy="40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Модул за приказ свих постова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novosti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5807" y="915987"/>
            <a:ext cx="5401945" cy="37077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Модул за приказ појединачног поста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507" y="977714"/>
            <a:ext cx="6343333" cy="338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minars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790700" y="883920"/>
            <a:ext cx="5538624" cy="38480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2800" dirty="0" smtClean="0">
                <a:latin typeface="Times New Roman" pitchFamily="18" charset="0"/>
                <a:cs typeface="Times New Roman" pitchFamily="18" charset="0"/>
              </a:rPr>
              <a:t>Модул за приказ семинара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133850" y="605235"/>
            <a:ext cx="5010150" cy="3877864"/>
            <a:chOff x="3887175" y="1508875"/>
            <a:chExt cx="3163775" cy="2581401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369350" y="3365401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560849" y="3386576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0C7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4077980" y="3425573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188030" y="3530548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233955" y="3554623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0C7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5"/>
          <p:cNvSpPr txBox="1"/>
          <p:nvPr/>
        </p:nvSpPr>
        <p:spPr>
          <a:xfrm>
            <a:off x="5041305" y="69149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solidFill>
                  <a:schemeClr val="bg1"/>
                </a:solidFill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Увод</a:t>
            </a:r>
            <a:endParaRPr sz="2000" b="1">
              <a:solidFill>
                <a:schemeClr val="bg1"/>
              </a:solidFill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060351" y="1006600"/>
            <a:ext cx="3444591" cy="51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solidFill>
                  <a:schemeClr val="bg1"/>
                </a:solidFill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Опис апликације и кориштених технологија.</a:t>
            </a:r>
            <a:endParaRPr>
              <a:solidFill>
                <a:schemeClr val="bg1"/>
              </a:solidFill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454376" y="214404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Приказ интерфејса</a:t>
            </a:r>
            <a:endParaRPr sz="2000" b="1"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473700" y="2476499"/>
            <a:ext cx="3170867" cy="5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Кориснички и администраторски панел.</a:t>
            </a:r>
            <a:endParaRPr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238151" y="340609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Закључак</a:t>
            </a:r>
            <a:endParaRPr sz="2000" b="1"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265351" y="3752949"/>
            <a:ext cx="3417392" cy="53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Како унаприједити развијену   апликацију?</a:t>
            </a:r>
            <a:endParaRPr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pic>
        <p:nvPicPr>
          <p:cNvPr id="110" name="Picture 109" descr="programing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299560" y="914399"/>
            <a:ext cx="441358" cy="441358"/>
          </a:xfrm>
          <a:prstGeom prst="rect">
            <a:avLst/>
          </a:prstGeom>
        </p:spPr>
      </p:pic>
      <p:sp>
        <p:nvSpPr>
          <p:cNvPr id="112" name="Oval 111"/>
          <p:cNvSpPr/>
          <p:nvPr/>
        </p:nvSpPr>
        <p:spPr>
          <a:xfrm>
            <a:off x="793750" y="1403350"/>
            <a:ext cx="2908300" cy="29083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content-crea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60" y="1739900"/>
            <a:ext cx="2089490" cy="2089490"/>
          </a:xfrm>
          <a:prstGeom prst="rect">
            <a:avLst/>
          </a:prstGeom>
        </p:spPr>
      </p:pic>
      <p:sp>
        <p:nvSpPr>
          <p:cNvPr id="130" name="Google Shape;147;p13"/>
          <p:cNvSpPr/>
          <p:nvPr/>
        </p:nvSpPr>
        <p:spPr>
          <a:xfrm rot="5400000">
            <a:off x="3596940" y="1290414"/>
            <a:ext cx="538273" cy="878446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rgbClr val="10A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47;p13"/>
          <p:cNvSpPr/>
          <p:nvPr/>
        </p:nvSpPr>
        <p:spPr>
          <a:xfrm rot="16373612" flipH="1">
            <a:off x="3850067" y="3321928"/>
            <a:ext cx="201879" cy="987440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rgbClr val="10A5F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3702050" y="2654300"/>
            <a:ext cx="901700" cy="127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webs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0" y="24320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Администраторски панел</a:t>
            </a:r>
            <a:endParaRPr lang="en-US" dirty="0"/>
          </a:p>
        </p:txBody>
      </p:sp>
      <p:pic>
        <p:nvPicPr>
          <p:cNvPr id="4" name="Google Shape;5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33190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76680">
            <a:off x="-1755708" y="3558275"/>
            <a:ext cx="4544910" cy="21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76680">
            <a:off x="-2007169" y="3824977"/>
            <a:ext cx="4544910" cy="21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Модул за пријаву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1473200"/>
            <a:ext cx="765809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199206">
            <a:off x="-1755708" y="3558275"/>
            <a:ext cx="4544910" cy="21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500" y="520700"/>
            <a:ext cx="7327901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465" y="990599"/>
            <a:ext cx="6457070" cy="316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267" y="659310"/>
            <a:ext cx="8044606" cy="380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09" y="590549"/>
            <a:ext cx="8728182" cy="41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477" y="615950"/>
            <a:ext cx="8319046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r="684"/>
          <a:stretch>
            <a:fillRect/>
          </a:stretch>
        </p:blipFill>
        <p:spPr bwMode="auto">
          <a:xfrm>
            <a:off x="192064" y="546100"/>
            <a:ext cx="8759872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590" y="539750"/>
            <a:ext cx="863892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495" y="527050"/>
            <a:ext cx="872301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Опис апликације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ourier New" pitchFamily="49" charset="0"/>
              <a:buChar char="o"/>
            </a:pP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Циљ дипломског рада - Развој апликације која ће омогућити лако и ефикасно руковођење научним семинаром.</a:t>
            </a:r>
          </a:p>
          <a:p>
            <a:endParaRPr lang="sr-Cyrl-R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Courier New" pitchFamily="49" charset="0"/>
              <a:buChar char="o"/>
            </a:pP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3 дијела апликације:</a:t>
            </a:r>
          </a:p>
          <a:p>
            <a:endParaRPr lang="sr-Cyrl-RS" dirty="0" smtClean="0">
              <a:latin typeface="Times New Roman" pitchFamily="18" charset="0"/>
              <a:cs typeface="Times New Roman" pitchFamily="18" charset="0"/>
            </a:endParaRPr>
          </a:p>
          <a:p>
            <a:endParaRPr lang="sr-Cyrl-R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327;p15"/>
          <p:cNvSpPr/>
          <p:nvPr/>
        </p:nvSpPr>
        <p:spPr>
          <a:xfrm>
            <a:off x="6417398" y="2925401"/>
            <a:ext cx="1255942" cy="1193310"/>
          </a:xfrm>
          <a:custGeom>
            <a:avLst/>
            <a:gdLst/>
            <a:ahLst/>
            <a:cxnLst/>
            <a:rect l="l" t="t" r="r" b="b"/>
            <a:pathLst>
              <a:path w="19415" h="19446" extrusionOk="0">
                <a:moveTo>
                  <a:pt x="9723" y="1"/>
                </a:moveTo>
                <a:cubicBezTo>
                  <a:pt x="4340" y="1"/>
                  <a:pt x="1" y="4371"/>
                  <a:pt x="1" y="9723"/>
                </a:cubicBezTo>
                <a:cubicBezTo>
                  <a:pt x="1" y="15075"/>
                  <a:pt x="4340" y="19445"/>
                  <a:pt x="9723" y="19445"/>
                </a:cubicBezTo>
                <a:cubicBezTo>
                  <a:pt x="15075" y="19445"/>
                  <a:pt x="19414" y="15075"/>
                  <a:pt x="19414" y="9723"/>
                </a:cubicBezTo>
                <a:cubicBezTo>
                  <a:pt x="19414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1A5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sz="48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Google Shape;327;p15"/>
          <p:cNvSpPr/>
          <p:nvPr/>
        </p:nvSpPr>
        <p:spPr>
          <a:xfrm>
            <a:off x="1273898" y="2925401"/>
            <a:ext cx="1255942" cy="1193310"/>
          </a:xfrm>
          <a:custGeom>
            <a:avLst/>
            <a:gdLst/>
            <a:ahLst/>
            <a:cxnLst/>
            <a:rect l="l" t="t" r="r" b="b"/>
            <a:pathLst>
              <a:path w="19415" h="19446" extrusionOk="0">
                <a:moveTo>
                  <a:pt x="9723" y="1"/>
                </a:moveTo>
                <a:cubicBezTo>
                  <a:pt x="4340" y="1"/>
                  <a:pt x="1" y="4371"/>
                  <a:pt x="1" y="9723"/>
                </a:cubicBezTo>
                <a:cubicBezTo>
                  <a:pt x="1" y="15075"/>
                  <a:pt x="4340" y="19445"/>
                  <a:pt x="9723" y="19445"/>
                </a:cubicBezTo>
                <a:cubicBezTo>
                  <a:pt x="15075" y="19445"/>
                  <a:pt x="19414" y="15075"/>
                  <a:pt x="19414" y="9723"/>
                </a:cubicBezTo>
                <a:cubicBezTo>
                  <a:pt x="19414" y="4371"/>
                  <a:pt x="15075" y="1"/>
                  <a:pt x="9723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sz="48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Google Shape;327;p15"/>
          <p:cNvSpPr/>
          <p:nvPr/>
        </p:nvSpPr>
        <p:spPr>
          <a:xfrm>
            <a:off x="3796118" y="2933021"/>
            <a:ext cx="1255942" cy="1193310"/>
          </a:xfrm>
          <a:custGeom>
            <a:avLst/>
            <a:gdLst/>
            <a:ahLst/>
            <a:cxnLst/>
            <a:rect l="l" t="t" r="r" b="b"/>
            <a:pathLst>
              <a:path w="19415" h="19446" extrusionOk="0">
                <a:moveTo>
                  <a:pt x="9723" y="1"/>
                </a:moveTo>
                <a:cubicBezTo>
                  <a:pt x="4340" y="1"/>
                  <a:pt x="1" y="4371"/>
                  <a:pt x="1" y="9723"/>
                </a:cubicBezTo>
                <a:cubicBezTo>
                  <a:pt x="1" y="15075"/>
                  <a:pt x="4340" y="19445"/>
                  <a:pt x="9723" y="19445"/>
                </a:cubicBezTo>
                <a:cubicBezTo>
                  <a:pt x="15075" y="19445"/>
                  <a:pt x="19414" y="15075"/>
                  <a:pt x="19414" y="9723"/>
                </a:cubicBezTo>
                <a:cubicBezTo>
                  <a:pt x="19414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5883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sz="48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6320" y="4183380"/>
            <a:ext cx="1699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Не захтијева пријаву у систем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36620" y="4191000"/>
            <a:ext cx="19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Захтјева регистрацију корисника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78881" y="4213860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Администраторски панел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62" y="673100"/>
            <a:ext cx="869067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min add teacher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53234" y="622300"/>
            <a:ext cx="8437532" cy="3898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17;p15"/>
          <p:cNvGrpSpPr/>
          <p:nvPr/>
        </p:nvGrpSpPr>
        <p:grpSpPr>
          <a:xfrm>
            <a:off x="4133850" y="605235"/>
            <a:ext cx="5010150" cy="3877864"/>
            <a:chOff x="3887175" y="1508875"/>
            <a:chExt cx="3163775" cy="2581401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369350" y="3365401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560849" y="3386576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0C7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4086000" y="3467844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0C7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196050" y="3572819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241974" y="3596894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5"/>
          <p:cNvSpPr txBox="1"/>
          <p:nvPr/>
        </p:nvSpPr>
        <p:spPr>
          <a:xfrm>
            <a:off x="5041305" y="69149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solidFill>
                  <a:schemeClr val="tx1"/>
                </a:solidFill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Увод</a:t>
            </a:r>
            <a:endParaRPr sz="2000" b="1">
              <a:solidFill>
                <a:schemeClr val="tx1"/>
              </a:solidFill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060351" y="1006600"/>
            <a:ext cx="3444591" cy="51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solidFill>
                  <a:schemeClr val="tx1"/>
                </a:solidFill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Опис апликације и кориштених технологија.</a:t>
            </a:r>
            <a:endParaRPr>
              <a:solidFill>
                <a:schemeClr val="tx1"/>
              </a:solidFill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454376" y="214404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Приказ интерфејса</a:t>
            </a:r>
            <a:endParaRPr sz="2000" b="1"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473700" y="2476499"/>
            <a:ext cx="3170867" cy="5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Кориснички и администраторски панел.</a:t>
            </a:r>
            <a:endParaRPr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238151" y="340609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solidFill>
                  <a:schemeClr val="bg1"/>
                </a:solidFill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Закључак</a:t>
            </a:r>
            <a:endParaRPr sz="2000" b="1">
              <a:solidFill>
                <a:schemeClr val="bg1"/>
              </a:solidFill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265351" y="3752949"/>
            <a:ext cx="3417392" cy="53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solidFill>
                  <a:schemeClr val="bg1"/>
                </a:solidFill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Како унаприједити развијену   апликацију?</a:t>
            </a:r>
            <a:endParaRPr>
              <a:solidFill>
                <a:schemeClr val="bg1"/>
              </a:solidFill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pic>
        <p:nvPicPr>
          <p:cNvPr id="110" name="Picture 109" descr="programing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18610" y="939799"/>
            <a:ext cx="441358" cy="441358"/>
          </a:xfrm>
          <a:prstGeom prst="rect">
            <a:avLst/>
          </a:prstGeom>
        </p:spPr>
      </p:pic>
      <p:sp>
        <p:nvSpPr>
          <p:cNvPr id="112" name="Oval 111"/>
          <p:cNvSpPr/>
          <p:nvPr/>
        </p:nvSpPr>
        <p:spPr>
          <a:xfrm>
            <a:off x="793750" y="1403350"/>
            <a:ext cx="2908300" cy="29083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content-crea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60" y="1739900"/>
            <a:ext cx="2089490" cy="2089490"/>
          </a:xfrm>
          <a:prstGeom prst="rect">
            <a:avLst/>
          </a:prstGeom>
        </p:spPr>
      </p:pic>
      <p:sp>
        <p:nvSpPr>
          <p:cNvPr id="130" name="Google Shape;147;p13"/>
          <p:cNvSpPr/>
          <p:nvPr/>
        </p:nvSpPr>
        <p:spPr>
          <a:xfrm rot="5400000">
            <a:off x="3587416" y="1293592"/>
            <a:ext cx="544622" cy="865746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47;p13"/>
          <p:cNvSpPr/>
          <p:nvPr/>
        </p:nvSpPr>
        <p:spPr>
          <a:xfrm rot="16200000" flipH="1">
            <a:off x="3836024" y="3339482"/>
            <a:ext cx="195606" cy="1060448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rgbClr val="10A5F5"/>
          </a:solidFill>
          <a:ln w="6350">
            <a:solidFill>
              <a:srgbClr val="10A5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3702050" y="2654300"/>
            <a:ext cx="901700" cy="127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webs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463800"/>
            <a:ext cx="419100" cy="419100"/>
          </a:xfrm>
          <a:prstGeom prst="rect">
            <a:avLst/>
          </a:prstGeom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Закључак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Будућа унапређења</a:t>
            </a:r>
            <a:r>
              <a:rPr lang="sr-Cyrl-RS" dirty="0" smtClean="0"/>
              <a:t>:</a:t>
            </a:r>
          </a:p>
          <a:p>
            <a:pPr lvl="1"/>
            <a:r>
              <a:rPr lang="sr-Cyrl-RS" sz="1600" dirty="0" smtClean="0">
                <a:latin typeface="Times New Roman" pitchFamily="18" charset="0"/>
                <a:cs typeface="Times New Roman" pitchFamily="18" charset="0"/>
              </a:rPr>
              <a:t>Додавање функционалности коментарисана постова.</a:t>
            </a:r>
          </a:p>
          <a:p>
            <a:pPr lvl="1"/>
            <a:r>
              <a:rPr lang="sr-Cyrl-RS" sz="1600" dirty="0" smtClean="0">
                <a:latin typeface="Times New Roman" pitchFamily="18" charset="0"/>
                <a:cs typeface="Times New Roman" pitchFamily="18" charset="0"/>
              </a:rPr>
              <a:t>Могућност организована виртуелних семинара директно путем </a:t>
            </a:r>
            <a:br>
              <a:rPr lang="sr-Cyrl-RS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sr-Cyrl-RS" sz="1600" dirty="0" smtClean="0">
                <a:latin typeface="Times New Roman" pitchFamily="18" charset="0"/>
                <a:cs typeface="Times New Roman" pitchFamily="18" charset="0"/>
              </a:rPr>
              <a:t>апликације.</a:t>
            </a:r>
          </a:p>
          <a:p>
            <a:pPr lvl="1"/>
            <a:endParaRPr lang="sr-Cyrl-RS" dirty="0" smtClean="0"/>
          </a:p>
          <a:p>
            <a:pPr lvl="1"/>
            <a:endParaRPr lang="en-US" dirty="0"/>
          </a:p>
        </p:txBody>
      </p:sp>
      <p:pic>
        <p:nvPicPr>
          <p:cNvPr id="4" name="Google Shape;5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35476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70751">
            <a:off x="-1344228" y="-577149"/>
            <a:ext cx="4544910" cy="21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35476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8"/>
          <p:cNvSpPr txBox="1">
            <a:spLocks noGrp="1"/>
          </p:cNvSpPr>
          <p:nvPr>
            <p:ph type="title"/>
          </p:nvPr>
        </p:nvSpPr>
        <p:spPr>
          <a:xfrm>
            <a:off x="586224" y="2381250"/>
            <a:ext cx="5655826" cy="1065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Хвала на пажњи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" name="Google Shape;543;p48"/>
          <p:cNvSpPr txBox="1"/>
          <p:nvPr/>
        </p:nvSpPr>
        <p:spPr>
          <a:xfrm>
            <a:off x="713225" y="4135838"/>
            <a:ext cx="327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Please keep this slide for attribution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1800" y="3276600"/>
            <a:ext cx="3816350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sz="3600" dirty="0" smtClean="0">
                <a:latin typeface="Times New Roman" pitchFamily="18" charset="0"/>
                <a:cs typeface="Times New Roman" pitchFamily="18" charset="0"/>
              </a:rPr>
              <a:t>Дефиниција улога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48138EE-5ABF-4C84-8CF8-214D79241782}"/>
              </a:ext>
            </a:extLst>
          </p:cNvPr>
          <p:cNvSpPr/>
          <p:nvPr/>
        </p:nvSpPr>
        <p:spPr>
          <a:xfrm>
            <a:off x="844617" y="1497597"/>
            <a:ext cx="1340850" cy="1340850"/>
          </a:xfrm>
          <a:prstGeom prst="roundRect">
            <a:avLst>
              <a:gd name="adj" fmla="val 6167"/>
            </a:avLst>
          </a:prstGeom>
          <a:noFill/>
          <a:ln w="34925">
            <a:solidFill>
              <a:srgbClr val="10A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C0269E4F-827D-4B7E-8079-4AEDD75F6DE8}"/>
              </a:ext>
            </a:extLst>
          </p:cNvPr>
          <p:cNvSpPr/>
          <p:nvPr/>
        </p:nvSpPr>
        <p:spPr>
          <a:xfrm>
            <a:off x="2350890" y="1497597"/>
            <a:ext cx="1340850" cy="1340850"/>
          </a:xfrm>
          <a:prstGeom prst="roundRect">
            <a:avLst>
              <a:gd name="adj" fmla="val 6167"/>
            </a:avLst>
          </a:prstGeom>
          <a:solidFill>
            <a:srgbClr val="0C71F5"/>
          </a:solidFill>
          <a:ln w="34925">
            <a:solidFill>
              <a:srgbClr val="0C7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150F6FEA-4ACE-4A0B-BC7A-22E8077B80D0}"/>
              </a:ext>
            </a:extLst>
          </p:cNvPr>
          <p:cNvSpPr/>
          <p:nvPr/>
        </p:nvSpPr>
        <p:spPr>
          <a:xfrm>
            <a:off x="844617" y="2991416"/>
            <a:ext cx="1340850" cy="1340850"/>
          </a:xfrm>
          <a:prstGeom prst="roundRect">
            <a:avLst>
              <a:gd name="adj" fmla="val 6167"/>
            </a:avLst>
          </a:prstGeom>
          <a:solidFill>
            <a:srgbClr val="0859C6"/>
          </a:solidFill>
          <a:ln w="34925">
            <a:solidFill>
              <a:srgbClr val="085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0D7EE22-D245-49BB-9CA1-5E4C11599645}"/>
              </a:ext>
            </a:extLst>
          </p:cNvPr>
          <p:cNvSpPr/>
          <p:nvPr/>
        </p:nvSpPr>
        <p:spPr>
          <a:xfrm>
            <a:off x="2350890" y="2991416"/>
            <a:ext cx="1340850" cy="1340850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 w="34925">
            <a:solidFill>
              <a:srgbClr val="06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" name="Chevron 13">
            <a:extLst>
              <a:ext uri="{FF2B5EF4-FFF2-40B4-BE49-F238E27FC236}">
                <a16:creationId xmlns="" xmlns:a16="http://schemas.microsoft.com/office/drawing/2014/main" id="{E2A5BE4C-0413-4E8C-B0C5-4B761F90C260}"/>
              </a:ext>
            </a:extLst>
          </p:cNvPr>
          <p:cNvSpPr/>
          <p:nvPr/>
        </p:nvSpPr>
        <p:spPr>
          <a:xfrm>
            <a:off x="4346639" y="1471391"/>
            <a:ext cx="300149" cy="384869"/>
          </a:xfrm>
          <a:prstGeom prst="chevron">
            <a:avLst/>
          </a:prstGeom>
          <a:solidFill>
            <a:srgbClr val="10A5F5"/>
          </a:solidFill>
          <a:ln>
            <a:solidFill>
              <a:srgbClr val="10A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37C5408-D68F-4A29-9D16-00DF6E4EED9E}"/>
              </a:ext>
            </a:extLst>
          </p:cNvPr>
          <p:cNvGrpSpPr/>
          <p:nvPr/>
        </p:nvGrpSpPr>
        <p:grpSpPr>
          <a:xfrm>
            <a:off x="4991100" y="1381435"/>
            <a:ext cx="3699668" cy="483803"/>
            <a:chOff x="3776023" y="1717581"/>
            <a:chExt cx="4900433" cy="645071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6E3BCF5-AE6F-4184-91FE-B4928E447A7F}"/>
                </a:ext>
              </a:extLst>
            </p:cNvPr>
            <p:cNvSpPr txBox="1"/>
            <p:nvPr/>
          </p:nvSpPr>
          <p:spPr>
            <a:xfrm>
              <a:off x="3776023" y="2034357"/>
              <a:ext cx="4878354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Може да прегледа садржај веб апликације иако није пријављен. 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0439D08F-B2CA-4EE9-A26F-B57756733313}"/>
                </a:ext>
              </a:extLst>
            </p:cNvPr>
            <p:cNvSpPr txBox="1"/>
            <p:nvPr/>
          </p:nvSpPr>
          <p:spPr>
            <a:xfrm>
              <a:off x="3779912" y="1717581"/>
              <a:ext cx="489654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Гост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" name="Chevron 21">
            <a:extLst>
              <a:ext uri="{FF2B5EF4-FFF2-40B4-BE49-F238E27FC236}">
                <a16:creationId xmlns="" xmlns:a16="http://schemas.microsoft.com/office/drawing/2014/main" id="{BD1FEB42-3168-40FC-BFEB-07AB903B7AC8}"/>
              </a:ext>
            </a:extLst>
          </p:cNvPr>
          <p:cNvSpPr/>
          <p:nvPr/>
        </p:nvSpPr>
        <p:spPr>
          <a:xfrm>
            <a:off x="4346639" y="2293375"/>
            <a:ext cx="300149" cy="384869"/>
          </a:xfrm>
          <a:prstGeom prst="chevron">
            <a:avLst/>
          </a:prstGeom>
          <a:solidFill>
            <a:srgbClr val="0C71F5"/>
          </a:solidFill>
          <a:ln>
            <a:solidFill>
              <a:srgbClr val="0C7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A5E67DD6-FD48-4A15-A5B8-F08E7A0F5AAA}"/>
              </a:ext>
            </a:extLst>
          </p:cNvPr>
          <p:cNvGrpSpPr/>
          <p:nvPr/>
        </p:nvGrpSpPr>
        <p:grpSpPr>
          <a:xfrm>
            <a:off x="4981336" y="2226699"/>
            <a:ext cx="3696733" cy="515553"/>
            <a:chOff x="3779912" y="1717581"/>
            <a:chExt cx="4896545" cy="687403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550399B-4F1A-42B8-8A5C-39C33D96B40C}"/>
                </a:ext>
              </a:extLst>
            </p:cNvPr>
            <p:cNvSpPr txBox="1"/>
            <p:nvPr/>
          </p:nvSpPr>
          <p:spPr>
            <a:xfrm>
              <a:off x="3792845" y="2076690"/>
              <a:ext cx="4883612" cy="32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Пријављује се у апликацију. Има могућност пријаве на семинар.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B1F72BA-E389-47A8-8A7F-04A417EF3961}"/>
                </a:ext>
              </a:extLst>
            </p:cNvPr>
            <p:cNvSpPr txBox="1"/>
            <p:nvPr/>
          </p:nvSpPr>
          <p:spPr>
            <a:xfrm>
              <a:off x="3779912" y="1717581"/>
              <a:ext cx="489654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Корисник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9" name="Chevron 29">
            <a:extLst>
              <a:ext uri="{FF2B5EF4-FFF2-40B4-BE49-F238E27FC236}">
                <a16:creationId xmlns="" xmlns:a16="http://schemas.microsoft.com/office/drawing/2014/main" id="{FCC622AD-9ECF-430A-9BF4-07D28C775801}"/>
              </a:ext>
            </a:extLst>
          </p:cNvPr>
          <p:cNvSpPr/>
          <p:nvPr/>
        </p:nvSpPr>
        <p:spPr>
          <a:xfrm>
            <a:off x="4346639" y="3132815"/>
            <a:ext cx="300149" cy="384869"/>
          </a:xfrm>
          <a:prstGeom prst="chevron">
            <a:avLst/>
          </a:prstGeom>
          <a:solidFill>
            <a:srgbClr val="0859C6"/>
          </a:solidFill>
          <a:ln>
            <a:solidFill>
              <a:srgbClr val="085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7D80BBC6-3A64-4FD4-80B8-9708E931B059}"/>
              </a:ext>
            </a:extLst>
          </p:cNvPr>
          <p:cNvGrpSpPr/>
          <p:nvPr/>
        </p:nvGrpSpPr>
        <p:grpSpPr>
          <a:xfrm>
            <a:off x="4968636" y="3047081"/>
            <a:ext cx="3709433" cy="618649"/>
            <a:chOff x="3779912" y="1717582"/>
            <a:chExt cx="4913367" cy="82486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20289EC-AA46-46C5-96D8-83E4B9C57B0F}"/>
                </a:ext>
              </a:extLst>
            </p:cNvPr>
            <p:cNvSpPr txBox="1"/>
            <p:nvPr/>
          </p:nvSpPr>
          <p:spPr>
            <a:xfrm>
              <a:off x="3801256" y="2008968"/>
              <a:ext cx="4892023" cy="533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Пријављују се у апликацију. Могу да подносе захтјеве за објављивање поста.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FE5E09C4-C781-41AE-A6F7-9AF74BC5EA71}"/>
                </a:ext>
              </a:extLst>
            </p:cNvPr>
            <p:cNvSpPr txBox="1"/>
            <p:nvPr/>
          </p:nvSpPr>
          <p:spPr>
            <a:xfrm>
              <a:off x="3779912" y="1717582"/>
              <a:ext cx="489654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Предавач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3" name="Chevron 37">
            <a:extLst>
              <a:ext uri="{FF2B5EF4-FFF2-40B4-BE49-F238E27FC236}">
                <a16:creationId xmlns="" xmlns:a16="http://schemas.microsoft.com/office/drawing/2014/main" id="{0B6B9429-1037-4650-8C18-DAD715733886}"/>
              </a:ext>
            </a:extLst>
          </p:cNvPr>
          <p:cNvSpPr/>
          <p:nvPr/>
        </p:nvSpPr>
        <p:spPr>
          <a:xfrm>
            <a:off x="4346639" y="3989710"/>
            <a:ext cx="300149" cy="384869"/>
          </a:xfrm>
          <a:prstGeom prst="chevron">
            <a:avLst/>
          </a:prstGeom>
          <a:solidFill>
            <a:srgbClr val="0645A4"/>
          </a:solidFill>
          <a:ln>
            <a:solidFill>
              <a:srgbClr val="06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9D5E629-7F39-4E25-ADCE-324096EBE215}"/>
              </a:ext>
            </a:extLst>
          </p:cNvPr>
          <p:cNvGrpSpPr/>
          <p:nvPr/>
        </p:nvGrpSpPr>
        <p:grpSpPr>
          <a:xfrm>
            <a:off x="4968636" y="3893398"/>
            <a:ext cx="3703083" cy="594220"/>
            <a:chOff x="3779912" y="1717582"/>
            <a:chExt cx="4904956" cy="792295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A295F4A-5572-4F4E-8624-7D89AE4F6DB9}"/>
                </a:ext>
              </a:extLst>
            </p:cNvPr>
            <p:cNvSpPr txBox="1"/>
            <p:nvPr/>
          </p:nvSpPr>
          <p:spPr>
            <a:xfrm>
              <a:off x="3788324" y="2017433"/>
              <a:ext cx="4896544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Има овлаштења за управљање апликацијом, додавање, брисање и ажурирање постова, семинара и корисника.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CABEC3F-CE52-4A7B-90E7-37CC5A6F8C39}"/>
                </a:ext>
              </a:extLst>
            </p:cNvPr>
            <p:cNvSpPr txBox="1"/>
            <p:nvPr/>
          </p:nvSpPr>
          <p:spPr>
            <a:xfrm>
              <a:off x="3779912" y="1717582"/>
              <a:ext cx="489654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Администратор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CB1A0D9-01B1-4F41-8500-CBD0BB0419A3}"/>
              </a:ext>
            </a:extLst>
          </p:cNvPr>
          <p:cNvSpPr txBox="1"/>
          <p:nvPr/>
        </p:nvSpPr>
        <p:spPr>
          <a:xfrm>
            <a:off x="2520016" y="2419390"/>
            <a:ext cx="102799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sr-Cyrl-RS" altLang="ko-KR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Корисник</a:t>
            </a:r>
            <a:endParaRPr lang="ko-KR" alt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8F896E6-2E9D-4408-B698-043A60C698C5}"/>
              </a:ext>
            </a:extLst>
          </p:cNvPr>
          <p:cNvSpPr txBox="1"/>
          <p:nvPr/>
        </p:nvSpPr>
        <p:spPr>
          <a:xfrm>
            <a:off x="994693" y="2402535"/>
            <a:ext cx="1027998" cy="28469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sr-Cyrl-RS" altLang="ko-KR" dirty="0" smtClean="0">
                <a:solidFill>
                  <a:srgbClr val="10A5F5"/>
                </a:solidFill>
                <a:latin typeface="Times New Roman" pitchFamily="18" charset="0"/>
                <a:cs typeface="Times New Roman" pitchFamily="18" charset="0"/>
              </a:rPr>
              <a:t>Гост</a:t>
            </a:r>
            <a:endParaRPr lang="ko-KR" altLang="en-US" dirty="0">
              <a:solidFill>
                <a:srgbClr val="10A5F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957D41-8686-4ABB-9B63-A843906F2B3B}"/>
              </a:ext>
            </a:extLst>
          </p:cNvPr>
          <p:cNvSpPr txBox="1"/>
          <p:nvPr/>
        </p:nvSpPr>
        <p:spPr>
          <a:xfrm>
            <a:off x="1026443" y="3926123"/>
            <a:ext cx="102799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sr-Cyrl-RS" altLang="ko-KR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Предавач</a:t>
            </a:r>
            <a:endParaRPr lang="ko-KR" alt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C6D1B15-7E04-4404-BF39-398CB2087E02}"/>
              </a:ext>
            </a:extLst>
          </p:cNvPr>
          <p:cNvSpPr txBox="1"/>
          <p:nvPr/>
        </p:nvSpPr>
        <p:spPr>
          <a:xfrm>
            <a:off x="2387600" y="3967469"/>
            <a:ext cx="127635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sr-Cyrl-RS" altLang="ko-KR" dirty="0" smtClean="0">
                <a:solidFill>
                  <a:srgbClr val="0645A4"/>
                </a:solidFill>
                <a:latin typeface="Times New Roman" pitchFamily="18" charset="0"/>
                <a:cs typeface="Times New Roman" pitchFamily="18" charset="0"/>
              </a:rPr>
              <a:t>Админстратор</a:t>
            </a:r>
            <a:endParaRPr lang="ko-KR" altLang="en-US" dirty="0">
              <a:solidFill>
                <a:srgbClr val="0645A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" name="Picture 30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746250"/>
            <a:ext cx="622300" cy="622300"/>
          </a:xfrm>
          <a:prstGeom prst="rect">
            <a:avLst/>
          </a:prstGeom>
        </p:spPr>
      </p:pic>
      <p:pic>
        <p:nvPicPr>
          <p:cNvPr id="33" name="Picture 32" descr="login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641904" y="1708150"/>
            <a:ext cx="679146" cy="679146"/>
          </a:xfrm>
          <a:prstGeom prst="rect">
            <a:avLst/>
          </a:prstGeom>
        </p:spPr>
      </p:pic>
      <p:pic>
        <p:nvPicPr>
          <p:cNvPr id="34" name="Picture 33" descr="teacher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85851" y="3124199"/>
            <a:ext cx="838200" cy="838200"/>
          </a:xfrm>
          <a:prstGeom prst="rect">
            <a:avLst/>
          </a:prstGeom>
        </p:spPr>
      </p:pic>
      <p:pic>
        <p:nvPicPr>
          <p:cNvPr id="36" name="Picture 35" descr="user-gear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C71F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654300" y="3149940"/>
            <a:ext cx="819150" cy="8191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7309788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9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080" y="231665"/>
            <a:ext cx="8520600" cy="572700"/>
          </a:xfrm>
        </p:spPr>
        <p:txBody>
          <a:bodyPr/>
          <a:lstStyle/>
          <a:p>
            <a:pPr algn="ctr"/>
            <a:r>
              <a:rPr lang="sr-Cyrl-R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Кориштене технологије</a:t>
            </a:r>
            <a:endParaRPr lang="en-US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sr-Cyrl-RS" b="1" dirty="0" smtClean="0">
                <a:latin typeface="Times New Roman" pitchFamily="18" charset="0"/>
                <a:cs typeface="Times New Roman" pitchFamily="18" charset="0"/>
              </a:rPr>
              <a:t>Развој серверске стране </a:t>
            </a:r>
            <a:r>
              <a:rPr lang="sr-Latn-R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енгл. </a:t>
            </a:r>
            <a:r>
              <a:rPr lang="sr-Latn-RS" i="1" dirty="0" smtClean="0">
                <a:latin typeface="Times New Roman" pitchFamily="18" charset="0"/>
                <a:cs typeface="Times New Roman" pitchFamily="18" charset="0"/>
              </a:rPr>
              <a:t>Back-end</a:t>
            </a:r>
            <a:r>
              <a:rPr lang="sr-Latn-R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Courier New" pitchFamily="49" charset="0"/>
              <a:buChar char="o"/>
            </a:pPr>
            <a:endParaRPr lang="sr-Latn-R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sz="1600" dirty="0" smtClean="0">
                <a:latin typeface="Times New Roman" pitchFamily="18" charset="0"/>
                <a:cs typeface="Times New Roman" pitchFamily="18" charset="0"/>
              </a:rPr>
              <a:t>Java Spring Boot:</a:t>
            </a:r>
          </a:p>
          <a:p>
            <a:pPr lvl="1">
              <a:buFont typeface="Courier New" pitchFamily="49" charset="0"/>
              <a:buChar char="o"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Java SE Development Kit (JDK) 17</a:t>
            </a:r>
            <a:endParaRPr lang="sr-Latn-R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Maven 3.2+</a:t>
            </a:r>
            <a:endParaRPr lang="sr-Latn-R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Eclipse IDE 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развојно окружење</a:t>
            </a:r>
            <a:endParaRPr lang="sr-Latn-R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sr-Latn-RS" i="1" dirty="0" smtClean="0">
                <a:latin typeface="Times New Roman" pitchFamily="18" charset="0"/>
                <a:cs typeface="Times New Roman" pitchFamily="18" charset="0"/>
              </a:rPr>
              <a:t>PostgreSQL</a:t>
            </a:r>
            <a:r>
              <a:rPr lang="sr-Latn-R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база података</a:t>
            </a:r>
          </a:p>
          <a:p>
            <a:pPr lvl="1">
              <a:lnSpc>
                <a:spcPct val="100000"/>
              </a:lnSpc>
              <a:buNone/>
            </a:pPr>
            <a:endParaRPr lang="sr-Latn-R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sz="1600" dirty="0" smtClean="0">
                <a:latin typeface="Times New Roman" pitchFamily="18" charset="0"/>
                <a:cs typeface="Times New Roman" pitchFamily="18" charset="0"/>
              </a:rPr>
              <a:t>Model – View – Controller </a:t>
            </a:r>
            <a:r>
              <a:rPr lang="sr-Cyrl-RS" sz="1600" dirty="0" smtClean="0">
                <a:latin typeface="Times New Roman" pitchFamily="18" charset="0"/>
                <a:cs typeface="Times New Roman" pitchFamily="18" charset="0"/>
              </a:rPr>
              <a:t>архитектонски образац</a:t>
            </a:r>
            <a:endParaRPr lang="sr-Latn-R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spring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699760" y="1150620"/>
            <a:ext cx="2156460" cy="352044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40" y="307865"/>
            <a:ext cx="8520600" cy="572700"/>
          </a:xfrm>
        </p:spPr>
        <p:txBody>
          <a:bodyPr/>
          <a:lstStyle/>
          <a:p>
            <a:pPr algn="ctr"/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Модел базе података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model_baze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901507" y="1110615"/>
            <a:ext cx="5401945" cy="3501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0" y="216425"/>
            <a:ext cx="8520600" cy="572700"/>
          </a:xfrm>
        </p:spPr>
        <p:txBody>
          <a:bodyPr/>
          <a:lstStyle/>
          <a:p>
            <a:pPr algn="ctr"/>
            <a:r>
              <a:rPr lang="sr-Cyrl-R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Кориштене технологије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44881"/>
            <a:ext cx="8520600" cy="3825240"/>
          </a:xfrm>
        </p:spPr>
        <p:txBody>
          <a:bodyPr/>
          <a:lstStyle/>
          <a:p>
            <a:pPr>
              <a:buNone/>
            </a:pPr>
            <a:r>
              <a:rPr lang="sr-Cyrl-RS" b="1" dirty="0" smtClean="0">
                <a:latin typeface="Times New Roman" pitchFamily="18" charset="0"/>
                <a:cs typeface="Times New Roman" pitchFamily="18" charset="0"/>
              </a:rPr>
              <a:t>Развој корисничког интерфејса 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(енгл. </a:t>
            </a:r>
            <a:r>
              <a:rPr lang="sr-Latn-RS" i="1" dirty="0" smtClean="0">
                <a:latin typeface="Times New Roman" pitchFamily="18" charset="0"/>
                <a:cs typeface="Times New Roman" pitchFamily="18" charset="0"/>
              </a:rPr>
              <a:t>Front-end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sr-Latn-R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sr-Latn-R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sr-Latn-RS" i="1" dirty="0" smtClean="0">
                <a:latin typeface="Times New Roman" pitchFamily="18" charset="0"/>
                <a:cs typeface="Times New Roman" pitchFamily="18" charset="0"/>
              </a:rPr>
              <a:t>ReactJS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 ( </a:t>
            </a:r>
            <a:r>
              <a:rPr lang="sr-Latn-RS" sz="1600" dirty="0" smtClean="0">
                <a:latin typeface="Times New Roman" pitchFamily="18" charset="0"/>
                <a:cs typeface="Times New Roman" pitchFamily="18" charset="0"/>
              </a:rPr>
              <a:t>React Router, React Date Picker, React Icons, </a:t>
            </a:r>
            <a:br>
              <a:rPr lang="sr-Latn-RS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sr-Latn-RS" sz="1600" dirty="0" smtClean="0">
                <a:latin typeface="Times New Roman" pitchFamily="18" charset="0"/>
                <a:cs typeface="Times New Roman" pitchFamily="18" charset="0"/>
              </a:rPr>
              <a:t>Axios, Chakra UI, Material UI... </a:t>
            </a:r>
            <a:r>
              <a:rPr lang="sr-Latn-R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endParaRPr lang="sr-Cyrl-R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sr-Latn-RS" i="1" dirty="0" smtClean="0">
                <a:latin typeface="Times New Roman" pitchFamily="18" charset="0"/>
                <a:cs typeface="Times New Roman" pitchFamily="18" charset="0"/>
              </a:rPr>
              <a:t>Visual Studio Code </a:t>
            </a:r>
            <a:r>
              <a:rPr lang="sr-Cyrl-R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Cyrl-RS" dirty="0" smtClean="0">
                <a:latin typeface="Times New Roman" pitchFamily="18" charset="0"/>
                <a:cs typeface="Times New Roman" pitchFamily="18" charset="0"/>
              </a:rPr>
              <a:t>развојно окружење</a:t>
            </a:r>
            <a:r>
              <a:rPr lang="sr-Latn-RS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sr-Latn-RS" sz="1600" dirty="0" smtClean="0">
                <a:latin typeface="Times New Roman" pitchFamily="18" charset="0"/>
                <a:cs typeface="Times New Roman" pitchFamily="18" charset="0"/>
              </a:rPr>
            </a:br>
            <a:endParaRPr lang="sr-Latn-R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8555" y="1250550"/>
            <a:ext cx="2471410" cy="35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17;p15"/>
          <p:cNvGrpSpPr/>
          <p:nvPr/>
        </p:nvGrpSpPr>
        <p:grpSpPr>
          <a:xfrm>
            <a:off x="4133850" y="628095"/>
            <a:ext cx="5010150" cy="3877864"/>
            <a:chOff x="3887175" y="1508875"/>
            <a:chExt cx="3163775" cy="2581401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10A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0C7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369350" y="3365401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560849" y="3386576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4077980" y="3425573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188030" y="3530548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233955" y="3554623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69611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0C7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5"/>
          <p:cNvSpPr txBox="1"/>
          <p:nvPr/>
        </p:nvSpPr>
        <p:spPr>
          <a:xfrm>
            <a:off x="5041305" y="69149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solidFill>
                  <a:schemeClr val="tx1"/>
                </a:solidFill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Увод</a:t>
            </a:r>
            <a:endParaRPr sz="2000" b="1">
              <a:solidFill>
                <a:schemeClr val="tx1"/>
              </a:solidFill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060351" y="1006600"/>
            <a:ext cx="3444591" cy="51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solidFill>
                  <a:schemeClr val="tx1"/>
                </a:solidFill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Опис апликације и кориштених технологија.</a:t>
            </a:r>
            <a:endParaRPr>
              <a:solidFill>
                <a:schemeClr val="tx1"/>
              </a:solidFill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454376" y="214404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solidFill>
                  <a:schemeClr val="bg1"/>
                </a:solidFill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Приказ интерфејса</a:t>
            </a:r>
            <a:endParaRPr sz="2000" b="1">
              <a:solidFill>
                <a:schemeClr val="bg1"/>
              </a:solidFill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473700" y="2476499"/>
            <a:ext cx="3170867" cy="52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solidFill>
                  <a:schemeClr val="bg1"/>
                </a:solidFill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Кориснички и администраторски панел.</a:t>
            </a:r>
            <a:endParaRPr>
              <a:solidFill>
                <a:schemeClr val="bg1"/>
              </a:solidFill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238151" y="3406099"/>
            <a:ext cx="3444591" cy="49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000" b="1" dirty="0" smtClean="0">
                <a:latin typeface="Times New Roman" pitchFamily="18" charset="0"/>
                <a:ea typeface="Fira Sans Medium"/>
                <a:cs typeface="Times New Roman" pitchFamily="18" charset="0"/>
                <a:sym typeface="Fira Sans Medium"/>
              </a:rPr>
              <a:t>Закључак</a:t>
            </a:r>
            <a:endParaRPr sz="2000" b="1">
              <a:latin typeface="Times New Roman" pitchFamily="18" charset="0"/>
              <a:ea typeface="Fira Sans Medium"/>
              <a:cs typeface="Times New Roman" pitchFamily="18" charset="0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265351" y="3752949"/>
            <a:ext cx="3417392" cy="53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>
                <a:latin typeface="Times New Roman" pitchFamily="18" charset="0"/>
                <a:ea typeface="Fira Sans"/>
                <a:cs typeface="Times New Roman" pitchFamily="18" charset="0"/>
                <a:sym typeface="Fira Sans"/>
              </a:rPr>
              <a:t>Како унаприједити развијену   апликацију?</a:t>
            </a:r>
            <a:endParaRPr>
              <a:latin typeface="Times New Roman" pitchFamily="18" charset="0"/>
              <a:ea typeface="Fira Sans"/>
              <a:cs typeface="Times New Roman" pitchFamily="18" charset="0"/>
              <a:sym typeface="Fira Sans"/>
            </a:endParaRPr>
          </a:p>
        </p:txBody>
      </p:sp>
      <p:pic>
        <p:nvPicPr>
          <p:cNvPr id="110" name="Picture 109" descr="programing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295750" y="955039"/>
            <a:ext cx="441358" cy="441358"/>
          </a:xfrm>
          <a:prstGeom prst="rect">
            <a:avLst/>
          </a:prstGeom>
        </p:spPr>
      </p:pic>
      <p:sp>
        <p:nvSpPr>
          <p:cNvPr id="112" name="Oval 111"/>
          <p:cNvSpPr/>
          <p:nvPr/>
        </p:nvSpPr>
        <p:spPr>
          <a:xfrm>
            <a:off x="793750" y="1403350"/>
            <a:ext cx="2908300" cy="29083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content-crea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60" y="1739900"/>
            <a:ext cx="2089490" cy="2089490"/>
          </a:xfrm>
          <a:prstGeom prst="rect">
            <a:avLst/>
          </a:prstGeom>
        </p:spPr>
      </p:pic>
      <p:sp>
        <p:nvSpPr>
          <p:cNvPr id="130" name="Google Shape;147;p13"/>
          <p:cNvSpPr/>
          <p:nvPr/>
        </p:nvSpPr>
        <p:spPr>
          <a:xfrm rot="5400000">
            <a:off x="3596940" y="1290414"/>
            <a:ext cx="538273" cy="878446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47;p13"/>
          <p:cNvSpPr/>
          <p:nvPr/>
        </p:nvSpPr>
        <p:spPr>
          <a:xfrm rot="16373612" flipH="1">
            <a:off x="3850067" y="3321928"/>
            <a:ext cx="201879" cy="987440"/>
          </a:xfrm>
          <a:custGeom>
            <a:avLst/>
            <a:gdLst/>
            <a:ahLst/>
            <a:cxnLst/>
            <a:rect l="l" t="t" r="r" b="b"/>
            <a:pathLst>
              <a:path w="10642" h="21266" extrusionOk="0">
                <a:moveTo>
                  <a:pt x="191" y="0"/>
                </a:moveTo>
                <a:cubicBezTo>
                  <a:pt x="143" y="0"/>
                  <a:pt x="96" y="16"/>
                  <a:pt x="64" y="48"/>
                </a:cubicBezTo>
                <a:cubicBezTo>
                  <a:pt x="1" y="111"/>
                  <a:pt x="1" y="238"/>
                  <a:pt x="64" y="301"/>
                </a:cubicBezTo>
                <a:lnTo>
                  <a:pt x="10293" y="10530"/>
                </a:lnTo>
                <a:lnTo>
                  <a:pt x="10293" y="21076"/>
                </a:lnTo>
                <a:cubicBezTo>
                  <a:pt x="10293" y="21171"/>
                  <a:pt x="10388" y="21266"/>
                  <a:pt x="10483" y="21266"/>
                </a:cubicBezTo>
                <a:cubicBezTo>
                  <a:pt x="10546" y="21266"/>
                  <a:pt x="10641" y="21171"/>
                  <a:pt x="10641" y="21076"/>
                </a:cubicBezTo>
                <a:lnTo>
                  <a:pt x="10641" y="10435"/>
                </a:lnTo>
                <a:cubicBezTo>
                  <a:pt x="10641" y="10403"/>
                  <a:pt x="10610" y="10372"/>
                  <a:pt x="10578" y="10340"/>
                </a:cubicBezTo>
                <a:lnTo>
                  <a:pt x="317" y="48"/>
                </a:lnTo>
                <a:cubicBezTo>
                  <a:pt x="286" y="16"/>
                  <a:pt x="238" y="0"/>
                  <a:pt x="191" y="0"/>
                </a:cubicBezTo>
                <a:close/>
              </a:path>
            </a:pathLst>
          </a:custGeom>
          <a:solidFill>
            <a:srgbClr val="10A5F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3702050" y="2641600"/>
            <a:ext cx="876300" cy="25400"/>
          </a:xfrm>
          <a:prstGeom prst="line">
            <a:avLst/>
          </a:prstGeom>
          <a:ln w="12700">
            <a:solidFill>
              <a:srgbClr val="10A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webs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750" y="246380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09" y="243840"/>
            <a:ext cx="4361382" cy="4655820"/>
          </a:xfrm>
          <a:prstGeom prst="rect">
            <a:avLst/>
          </a:prstGeom>
        </p:spPr>
      </p:pic>
    </p:spTree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Custom 2">
      <a:dk1>
        <a:srgbClr val="292729"/>
      </a:dk1>
      <a:lt1>
        <a:srgbClr val="FDFCFF"/>
      </a:lt1>
      <a:dk2>
        <a:srgbClr val="000000"/>
      </a:dk2>
      <a:lt2>
        <a:srgbClr val="FEFFFF"/>
      </a:lt2>
      <a:accent1>
        <a:srgbClr val="F0F4F7"/>
      </a:accent1>
      <a:accent2>
        <a:srgbClr val="C3CBD0"/>
      </a:accent2>
      <a:accent3>
        <a:srgbClr val="8A9AA3"/>
      </a:accent3>
      <a:accent4>
        <a:srgbClr val="406FFD"/>
      </a:accent4>
      <a:accent5>
        <a:srgbClr val="406FFD"/>
      </a:accent5>
      <a:accent6>
        <a:srgbClr val="406FFD"/>
      </a:accent6>
      <a:hlink>
        <a:srgbClr val="406FFD"/>
      </a:hlink>
      <a:folHlink>
        <a:srgbClr val="3661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327</Words>
  <PresentationFormat>On-screen Show (16:9)</PresentationFormat>
  <Paragraphs>86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Times New Roman</vt:lpstr>
      <vt:lpstr>Fira Sans Extra Condensed SemiBold</vt:lpstr>
      <vt:lpstr>Roboto</vt:lpstr>
      <vt:lpstr>Fira Sans Medium</vt:lpstr>
      <vt:lpstr>Fira Sans</vt:lpstr>
      <vt:lpstr>Courier New</vt:lpstr>
      <vt:lpstr>Cairo</vt:lpstr>
      <vt:lpstr>Space Grotesk Medium</vt:lpstr>
      <vt:lpstr>Raleway</vt:lpstr>
      <vt:lpstr>Technology Infographics by Slidesgo</vt:lpstr>
      <vt:lpstr>Slide 1</vt:lpstr>
      <vt:lpstr>Slide 2</vt:lpstr>
      <vt:lpstr>Опис апликације</vt:lpstr>
      <vt:lpstr>Slide 4</vt:lpstr>
      <vt:lpstr>Кориштене технологије</vt:lpstr>
      <vt:lpstr>Модел базе података</vt:lpstr>
      <vt:lpstr>Кориштене технологије</vt:lpstr>
      <vt:lpstr>Slide 8</vt:lpstr>
      <vt:lpstr>Slide 9</vt:lpstr>
      <vt:lpstr>Модул за регистрацију</vt:lpstr>
      <vt:lpstr>Модул за пријаву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Администраторски панел</vt:lpstr>
      <vt:lpstr>Модул за пријаву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Закључак</vt:lpstr>
      <vt:lpstr>Хвала на пажњи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Jovana</dc:creator>
  <cp:lastModifiedBy>Windows User</cp:lastModifiedBy>
  <cp:revision>81</cp:revision>
  <dcterms:modified xsi:type="dcterms:W3CDTF">2023-12-28T23:12:46Z</dcterms:modified>
</cp:coreProperties>
</file>